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74" r:id="rId4"/>
    <p:sldId id="275" r:id="rId5"/>
    <p:sldId id="277" r:id="rId6"/>
    <p:sldId id="265" r:id="rId7"/>
    <p:sldId id="268" r:id="rId8"/>
    <p:sldId id="270" r:id="rId9"/>
    <p:sldId id="272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99"/>
    <a:srgbClr val="FFCC99"/>
    <a:srgbClr val="FFFF99"/>
    <a:srgbClr val="CCCC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CE56F-E964-4ACD-972E-11C25828281B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A84393B-625C-4674-8B8B-76C20B07EDF9}">
      <dgm:prSet phldrT="[Текст]"/>
      <dgm:spPr>
        <a:solidFill>
          <a:srgbClr val="CCCC00"/>
        </a:solidFill>
      </dgm:spPr>
      <dgm:t>
        <a:bodyPr/>
        <a:lstStyle/>
        <a:p>
          <a:r>
            <a:rPr lang="ru-RU" b="1" dirty="0" smtClean="0"/>
            <a:t>Практические занятия на уроках</a:t>
          </a:r>
          <a:endParaRPr lang="ru-RU" b="1" dirty="0"/>
        </a:p>
      </dgm:t>
    </dgm:pt>
    <dgm:pt modelId="{BED6090D-A078-4119-A10F-05217AC609ED}" type="parTrans" cxnId="{B93D9F00-335B-423D-B861-5698FEA0D8BC}">
      <dgm:prSet/>
      <dgm:spPr/>
      <dgm:t>
        <a:bodyPr/>
        <a:lstStyle/>
        <a:p>
          <a:endParaRPr lang="ru-RU"/>
        </a:p>
      </dgm:t>
    </dgm:pt>
    <dgm:pt modelId="{EA514BD8-5866-4764-972F-B6509316D290}" type="sibTrans" cxnId="{B93D9F00-335B-423D-B861-5698FEA0D8BC}">
      <dgm:prSet/>
      <dgm:spPr/>
      <dgm:t>
        <a:bodyPr/>
        <a:lstStyle/>
        <a:p>
          <a:endParaRPr lang="ru-RU"/>
        </a:p>
      </dgm:t>
    </dgm:pt>
    <dgm:pt modelId="{42F2FD41-074E-4ADC-AED5-6BBAB055EDD6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="1" dirty="0" smtClean="0"/>
            <a:t>Внеурочная деятельность</a:t>
          </a:r>
          <a:endParaRPr lang="ru-RU" b="1" dirty="0"/>
        </a:p>
      </dgm:t>
    </dgm:pt>
    <dgm:pt modelId="{6D5C8DE6-67E3-4CA9-943B-1C1808B7CC71}" type="parTrans" cxnId="{A63A7CE4-1C87-49FA-A10D-84CC1E64E1C1}">
      <dgm:prSet/>
      <dgm:spPr/>
      <dgm:t>
        <a:bodyPr/>
        <a:lstStyle/>
        <a:p>
          <a:endParaRPr lang="ru-RU"/>
        </a:p>
      </dgm:t>
    </dgm:pt>
    <dgm:pt modelId="{8F58E068-87C9-4770-BC4F-471CD91478B3}" type="sibTrans" cxnId="{A63A7CE4-1C87-49FA-A10D-84CC1E64E1C1}">
      <dgm:prSet/>
      <dgm:spPr/>
      <dgm:t>
        <a:bodyPr/>
        <a:lstStyle/>
        <a:p>
          <a:endParaRPr lang="ru-RU"/>
        </a:p>
      </dgm:t>
    </dgm:pt>
    <dgm:pt modelId="{5E90A893-8427-4057-9D5F-33F69DBD8C08}">
      <dgm:prSet phldrT="[Текст]"/>
      <dgm:spPr>
        <a:solidFill>
          <a:srgbClr val="FF9999"/>
        </a:solidFill>
      </dgm:spPr>
      <dgm:t>
        <a:bodyPr/>
        <a:lstStyle/>
        <a:p>
          <a:r>
            <a:rPr lang="ru-RU" b="1" dirty="0" smtClean="0"/>
            <a:t>Летняя трудовая практика </a:t>
          </a:r>
          <a:endParaRPr lang="ru-RU" b="1" dirty="0"/>
        </a:p>
      </dgm:t>
    </dgm:pt>
    <dgm:pt modelId="{869E7122-18DF-4667-AC44-88623BC76715}" type="parTrans" cxnId="{95BCA8EE-458E-477E-859D-4343622C8366}">
      <dgm:prSet/>
      <dgm:spPr/>
      <dgm:t>
        <a:bodyPr/>
        <a:lstStyle/>
        <a:p>
          <a:endParaRPr lang="ru-RU"/>
        </a:p>
      </dgm:t>
    </dgm:pt>
    <dgm:pt modelId="{336C306C-8CE8-43E2-BDBC-65B69C9B2805}" type="sibTrans" cxnId="{95BCA8EE-458E-477E-859D-4343622C8366}">
      <dgm:prSet/>
      <dgm:spPr/>
      <dgm:t>
        <a:bodyPr/>
        <a:lstStyle/>
        <a:p>
          <a:endParaRPr lang="ru-RU"/>
        </a:p>
      </dgm:t>
    </dgm:pt>
    <dgm:pt modelId="{C1D0AD37-7E3E-4860-8357-2B5B2B2354E3}">
      <dgm:prSet phldrT="[Текст]"/>
      <dgm:spPr>
        <a:solidFill>
          <a:srgbClr val="CC9900"/>
        </a:solidFill>
      </dgm:spPr>
      <dgm:t>
        <a:bodyPr/>
        <a:lstStyle/>
        <a:p>
          <a:r>
            <a:rPr lang="ru-RU" b="1" dirty="0" smtClean="0"/>
            <a:t>Трудовые десанты, субботники</a:t>
          </a:r>
          <a:endParaRPr lang="ru-RU" b="1" dirty="0"/>
        </a:p>
      </dgm:t>
    </dgm:pt>
    <dgm:pt modelId="{F96FA2F5-94BF-4576-BFFE-62988575625C}" type="parTrans" cxnId="{1C67B154-EABF-432A-96CD-57F1FF2C26F9}">
      <dgm:prSet/>
      <dgm:spPr/>
      <dgm:t>
        <a:bodyPr/>
        <a:lstStyle/>
        <a:p>
          <a:endParaRPr lang="ru-RU"/>
        </a:p>
      </dgm:t>
    </dgm:pt>
    <dgm:pt modelId="{55BEFE0A-51CF-4060-BEC1-C3D46B33CD33}" type="sibTrans" cxnId="{1C67B154-EABF-432A-96CD-57F1FF2C26F9}">
      <dgm:prSet/>
      <dgm:spPr/>
      <dgm:t>
        <a:bodyPr/>
        <a:lstStyle/>
        <a:p>
          <a:endParaRPr lang="ru-RU"/>
        </a:p>
      </dgm:t>
    </dgm:pt>
    <dgm:pt modelId="{4595D313-4855-4550-8544-561A0432EB18}">
      <dgm:prSet phldrT="[Текст]"/>
      <dgm:spPr>
        <a:solidFill>
          <a:srgbClr val="FFCC99"/>
        </a:solidFill>
      </dgm:spPr>
      <dgm:t>
        <a:bodyPr/>
        <a:lstStyle/>
        <a:p>
          <a:r>
            <a:rPr lang="ru-RU" b="1" dirty="0" smtClean="0"/>
            <a:t>Проект «Казачье подворье» </a:t>
          </a:r>
          <a:endParaRPr lang="ru-RU" b="1" dirty="0"/>
        </a:p>
      </dgm:t>
    </dgm:pt>
    <dgm:pt modelId="{0C514EB1-FD02-4B9D-9134-96CB9AD4E5FC}" type="parTrans" cxnId="{ED0DC608-C208-491C-A408-F83A351D647D}">
      <dgm:prSet/>
      <dgm:spPr/>
      <dgm:t>
        <a:bodyPr/>
        <a:lstStyle/>
        <a:p>
          <a:endParaRPr lang="ru-RU"/>
        </a:p>
      </dgm:t>
    </dgm:pt>
    <dgm:pt modelId="{6A696316-C2A1-4AB6-8622-7A733C9364C6}" type="sibTrans" cxnId="{ED0DC608-C208-491C-A408-F83A351D647D}">
      <dgm:prSet/>
      <dgm:spPr/>
      <dgm:t>
        <a:bodyPr/>
        <a:lstStyle/>
        <a:p>
          <a:endParaRPr lang="ru-RU"/>
        </a:p>
      </dgm:t>
    </dgm:pt>
    <dgm:pt modelId="{1E0BBC1A-C1B4-463A-82E9-EBACECE78ECB}" type="pres">
      <dgm:prSet presAssocID="{19DCE56F-E964-4ACD-972E-11C2582828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239BA2-6985-40D6-A58C-D7406DD36D64}" type="pres">
      <dgm:prSet presAssocID="{FA84393B-625C-4674-8B8B-76C20B07ED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726E-A86F-415F-875E-7C538C13792F}" type="pres">
      <dgm:prSet presAssocID="{FA84393B-625C-4674-8B8B-76C20B07EDF9}" presName="spNode" presStyleCnt="0"/>
      <dgm:spPr/>
    </dgm:pt>
    <dgm:pt modelId="{47ECE4CF-06C2-4BB9-A591-785D54A19EBB}" type="pres">
      <dgm:prSet presAssocID="{EA514BD8-5866-4764-972F-B6509316D29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B5F11D1-ABC3-4CF8-AEFF-1ABBB25811AB}" type="pres">
      <dgm:prSet presAssocID="{42F2FD41-074E-4ADC-AED5-6BBAB055ED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208A-C72E-4238-A4F1-ADD31EE851C6}" type="pres">
      <dgm:prSet presAssocID="{42F2FD41-074E-4ADC-AED5-6BBAB055EDD6}" presName="spNode" presStyleCnt="0"/>
      <dgm:spPr/>
    </dgm:pt>
    <dgm:pt modelId="{4642CDF2-7A97-48BD-BF3A-EBEC66C3AA41}" type="pres">
      <dgm:prSet presAssocID="{8F58E068-87C9-4770-BC4F-471CD91478B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562E8B9-C941-4A01-8874-95653B8525F6}" type="pres">
      <dgm:prSet presAssocID="{5E90A893-8427-4057-9D5F-33F69DBD8C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39836-5A86-4E7C-9270-8D5CC929D165}" type="pres">
      <dgm:prSet presAssocID="{5E90A893-8427-4057-9D5F-33F69DBD8C08}" presName="spNode" presStyleCnt="0"/>
      <dgm:spPr/>
    </dgm:pt>
    <dgm:pt modelId="{1E2F33D3-1EDD-4BF4-835B-42048153B2BC}" type="pres">
      <dgm:prSet presAssocID="{336C306C-8CE8-43E2-BDBC-65B69C9B280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9560494-800D-4323-B5E3-A448E2BEC8DD}" type="pres">
      <dgm:prSet presAssocID="{C1D0AD37-7E3E-4860-8357-2B5B2B2354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A15C1-EEF4-462D-8FC0-CAE9395E9106}" type="pres">
      <dgm:prSet presAssocID="{C1D0AD37-7E3E-4860-8357-2B5B2B2354E3}" presName="spNode" presStyleCnt="0"/>
      <dgm:spPr/>
    </dgm:pt>
    <dgm:pt modelId="{4DFE0FF5-32EA-4163-9AD9-05254B4AB8FB}" type="pres">
      <dgm:prSet presAssocID="{55BEFE0A-51CF-4060-BEC1-C3D46B33CD3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83DC0DC-0150-41FB-8EC7-E39C3CD27C2A}" type="pres">
      <dgm:prSet presAssocID="{4595D313-4855-4550-8544-561A0432EB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C624E-FFAA-49F4-91F5-DB9A26ACCDED}" type="pres">
      <dgm:prSet presAssocID="{4595D313-4855-4550-8544-561A0432EB18}" presName="spNode" presStyleCnt="0"/>
      <dgm:spPr/>
    </dgm:pt>
    <dgm:pt modelId="{05FA9504-3B77-415E-BBFA-8BF535A4F10F}" type="pres">
      <dgm:prSet presAssocID="{6A696316-C2A1-4AB6-8622-7A733C9364C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63A7CE4-1C87-49FA-A10D-84CC1E64E1C1}" srcId="{19DCE56F-E964-4ACD-972E-11C25828281B}" destId="{42F2FD41-074E-4ADC-AED5-6BBAB055EDD6}" srcOrd="1" destOrd="0" parTransId="{6D5C8DE6-67E3-4CA9-943B-1C1808B7CC71}" sibTransId="{8F58E068-87C9-4770-BC4F-471CD91478B3}"/>
    <dgm:cxn modelId="{8FF19A24-EB5D-4617-B7B1-EF5EBFA71FED}" type="presOf" srcId="{8F58E068-87C9-4770-BC4F-471CD91478B3}" destId="{4642CDF2-7A97-48BD-BF3A-EBEC66C3AA41}" srcOrd="0" destOrd="0" presId="urn:microsoft.com/office/officeart/2005/8/layout/cycle6"/>
    <dgm:cxn modelId="{D5970874-3210-45FD-A655-866F2C8FC7FC}" type="presOf" srcId="{6A696316-C2A1-4AB6-8622-7A733C9364C6}" destId="{05FA9504-3B77-415E-BBFA-8BF535A4F10F}" srcOrd="0" destOrd="0" presId="urn:microsoft.com/office/officeart/2005/8/layout/cycle6"/>
    <dgm:cxn modelId="{7E79D6EC-97CA-4929-800D-A97D437103D0}" type="presOf" srcId="{336C306C-8CE8-43E2-BDBC-65B69C9B2805}" destId="{1E2F33D3-1EDD-4BF4-835B-42048153B2BC}" srcOrd="0" destOrd="0" presId="urn:microsoft.com/office/officeart/2005/8/layout/cycle6"/>
    <dgm:cxn modelId="{FDA9C561-8247-40BF-9482-12360A4B97CD}" type="presOf" srcId="{C1D0AD37-7E3E-4860-8357-2B5B2B2354E3}" destId="{C9560494-800D-4323-B5E3-A448E2BEC8DD}" srcOrd="0" destOrd="0" presId="urn:microsoft.com/office/officeart/2005/8/layout/cycle6"/>
    <dgm:cxn modelId="{1C67B154-EABF-432A-96CD-57F1FF2C26F9}" srcId="{19DCE56F-E964-4ACD-972E-11C25828281B}" destId="{C1D0AD37-7E3E-4860-8357-2B5B2B2354E3}" srcOrd="3" destOrd="0" parTransId="{F96FA2F5-94BF-4576-BFFE-62988575625C}" sibTransId="{55BEFE0A-51CF-4060-BEC1-C3D46B33CD33}"/>
    <dgm:cxn modelId="{FE97F370-29C8-4102-8319-B34249D1BD17}" type="presOf" srcId="{4595D313-4855-4550-8544-561A0432EB18}" destId="{B83DC0DC-0150-41FB-8EC7-E39C3CD27C2A}" srcOrd="0" destOrd="0" presId="urn:microsoft.com/office/officeart/2005/8/layout/cycle6"/>
    <dgm:cxn modelId="{B284B242-1063-4EC9-B342-6D6C96827AE1}" type="presOf" srcId="{42F2FD41-074E-4ADC-AED5-6BBAB055EDD6}" destId="{3B5F11D1-ABC3-4CF8-AEFF-1ABBB25811AB}" srcOrd="0" destOrd="0" presId="urn:microsoft.com/office/officeart/2005/8/layout/cycle6"/>
    <dgm:cxn modelId="{95BCA8EE-458E-477E-859D-4343622C8366}" srcId="{19DCE56F-E964-4ACD-972E-11C25828281B}" destId="{5E90A893-8427-4057-9D5F-33F69DBD8C08}" srcOrd="2" destOrd="0" parTransId="{869E7122-18DF-4667-AC44-88623BC76715}" sibTransId="{336C306C-8CE8-43E2-BDBC-65B69C9B2805}"/>
    <dgm:cxn modelId="{C89FB01E-F458-42DD-B5B3-982133F32DEC}" type="presOf" srcId="{19DCE56F-E964-4ACD-972E-11C25828281B}" destId="{1E0BBC1A-C1B4-463A-82E9-EBACECE78ECB}" srcOrd="0" destOrd="0" presId="urn:microsoft.com/office/officeart/2005/8/layout/cycle6"/>
    <dgm:cxn modelId="{C6D820EC-5462-4793-8011-B3148793241F}" type="presOf" srcId="{FA84393B-625C-4674-8B8B-76C20B07EDF9}" destId="{5B239BA2-6985-40D6-A58C-D7406DD36D64}" srcOrd="0" destOrd="0" presId="urn:microsoft.com/office/officeart/2005/8/layout/cycle6"/>
    <dgm:cxn modelId="{ED0DC608-C208-491C-A408-F83A351D647D}" srcId="{19DCE56F-E964-4ACD-972E-11C25828281B}" destId="{4595D313-4855-4550-8544-561A0432EB18}" srcOrd="4" destOrd="0" parTransId="{0C514EB1-FD02-4B9D-9134-96CB9AD4E5FC}" sibTransId="{6A696316-C2A1-4AB6-8622-7A733C9364C6}"/>
    <dgm:cxn modelId="{56031308-6DCE-4DE2-9737-4594315D25DE}" type="presOf" srcId="{EA514BD8-5866-4764-972F-B6509316D290}" destId="{47ECE4CF-06C2-4BB9-A591-785D54A19EBB}" srcOrd="0" destOrd="0" presId="urn:microsoft.com/office/officeart/2005/8/layout/cycle6"/>
    <dgm:cxn modelId="{0278EFA2-0795-441B-A395-58770074E78E}" type="presOf" srcId="{55BEFE0A-51CF-4060-BEC1-C3D46B33CD33}" destId="{4DFE0FF5-32EA-4163-9AD9-05254B4AB8FB}" srcOrd="0" destOrd="0" presId="urn:microsoft.com/office/officeart/2005/8/layout/cycle6"/>
    <dgm:cxn modelId="{B93D9F00-335B-423D-B861-5698FEA0D8BC}" srcId="{19DCE56F-E964-4ACD-972E-11C25828281B}" destId="{FA84393B-625C-4674-8B8B-76C20B07EDF9}" srcOrd="0" destOrd="0" parTransId="{BED6090D-A078-4119-A10F-05217AC609ED}" sibTransId="{EA514BD8-5866-4764-972F-B6509316D290}"/>
    <dgm:cxn modelId="{4FDCE0C9-4BDC-4A0C-97FA-E6B6F65FC83F}" type="presOf" srcId="{5E90A893-8427-4057-9D5F-33F69DBD8C08}" destId="{2562E8B9-C941-4A01-8874-95653B8525F6}" srcOrd="0" destOrd="0" presId="urn:microsoft.com/office/officeart/2005/8/layout/cycle6"/>
    <dgm:cxn modelId="{E55B2FF3-7973-4758-AD39-A53B84D9133D}" type="presParOf" srcId="{1E0BBC1A-C1B4-463A-82E9-EBACECE78ECB}" destId="{5B239BA2-6985-40D6-A58C-D7406DD36D64}" srcOrd="0" destOrd="0" presId="urn:microsoft.com/office/officeart/2005/8/layout/cycle6"/>
    <dgm:cxn modelId="{519CCF6F-7085-4335-BDB6-EE52F675BC29}" type="presParOf" srcId="{1E0BBC1A-C1B4-463A-82E9-EBACECE78ECB}" destId="{4171726E-A86F-415F-875E-7C538C13792F}" srcOrd="1" destOrd="0" presId="urn:microsoft.com/office/officeart/2005/8/layout/cycle6"/>
    <dgm:cxn modelId="{A9E947AC-32EF-4D41-806B-15B7751F30CE}" type="presParOf" srcId="{1E0BBC1A-C1B4-463A-82E9-EBACECE78ECB}" destId="{47ECE4CF-06C2-4BB9-A591-785D54A19EBB}" srcOrd="2" destOrd="0" presId="urn:microsoft.com/office/officeart/2005/8/layout/cycle6"/>
    <dgm:cxn modelId="{DAC3EB68-25CB-49A7-88E7-790A65298F0C}" type="presParOf" srcId="{1E0BBC1A-C1B4-463A-82E9-EBACECE78ECB}" destId="{3B5F11D1-ABC3-4CF8-AEFF-1ABBB25811AB}" srcOrd="3" destOrd="0" presId="urn:microsoft.com/office/officeart/2005/8/layout/cycle6"/>
    <dgm:cxn modelId="{8E212FA5-0C4F-4ED0-98A1-A70862ABBFD7}" type="presParOf" srcId="{1E0BBC1A-C1B4-463A-82E9-EBACECE78ECB}" destId="{5765208A-C72E-4238-A4F1-ADD31EE851C6}" srcOrd="4" destOrd="0" presId="urn:microsoft.com/office/officeart/2005/8/layout/cycle6"/>
    <dgm:cxn modelId="{E27A0AF2-A399-4438-88F8-E205C653294C}" type="presParOf" srcId="{1E0BBC1A-C1B4-463A-82E9-EBACECE78ECB}" destId="{4642CDF2-7A97-48BD-BF3A-EBEC66C3AA41}" srcOrd="5" destOrd="0" presId="urn:microsoft.com/office/officeart/2005/8/layout/cycle6"/>
    <dgm:cxn modelId="{CC360BF5-EA34-4404-A017-4851BD65BEB9}" type="presParOf" srcId="{1E0BBC1A-C1B4-463A-82E9-EBACECE78ECB}" destId="{2562E8B9-C941-4A01-8874-95653B8525F6}" srcOrd="6" destOrd="0" presId="urn:microsoft.com/office/officeart/2005/8/layout/cycle6"/>
    <dgm:cxn modelId="{62266D53-56F0-435F-93DB-1274246D4983}" type="presParOf" srcId="{1E0BBC1A-C1B4-463A-82E9-EBACECE78ECB}" destId="{66339836-5A86-4E7C-9270-8D5CC929D165}" srcOrd="7" destOrd="0" presId="urn:microsoft.com/office/officeart/2005/8/layout/cycle6"/>
    <dgm:cxn modelId="{C5C185A0-6D2D-4759-881F-520291D01FC1}" type="presParOf" srcId="{1E0BBC1A-C1B4-463A-82E9-EBACECE78ECB}" destId="{1E2F33D3-1EDD-4BF4-835B-42048153B2BC}" srcOrd="8" destOrd="0" presId="urn:microsoft.com/office/officeart/2005/8/layout/cycle6"/>
    <dgm:cxn modelId="{5148222B-E665-482C-BB59-8AF0A42B609C}" type="presParOf" srcId="{1E0BBC1A-C1B4-463A-82E9-EBACECE78ECB}" destId="{C9560494-800D-4323-B5E3-A448E2BEC8DD}" srcOrd="9" destOrd="0" presId="urn:microsoft.com/office/officeart/2005/8/layout/cycle6"/>
    <dgm:cxn modelId="{1765D6BF-F6A9-4E1F-82E9-2FDCB6F0B021}" type="presParOf" srcId="{1E0BBC1A-C1B4-463A-82E9-EBACECE78ECB}" destId="{5D0A15C1-EEF4-462D-8FC0-CAE9395E9106}" srcOrd="10" destOrd="0" presId="urn:microsoft.com/office/officeart/2005/8/layout/cycle6"/>
    <dgm:cxn modelId="{E64700E6-C09F-4254-8888-1C16F1137770}" type="presParOf" srcId="{1E0BBC1A-C1B4-463A-82E9-EBACECE78ECB}" destId="{4DFE0FF5-32EA-4163-9AD9-05254B4AB8FB}" srcOrd="11" destOrd="0" presId="urn:microsoft.com/office/officeart/2005/8/layout/cycle6"/>
    <dgm:cxn modelId="{14531016-1FD0-49B0-975F-8C69D23D3A4A}" type="presParOf" srcId="{1E0BBC1A-C1B4-463A-82E9-EBACECE78ECB}" destId="{B83DC0DC-0150-41FB-8EC7-E39C3CD27C2A}" srcOrd="12" destOrd="0" presId="urn:microsoft.com/office/officeart/2005/8/layout/cycle6"/>
    <dgm:cxn modelId="{BA590DF3-E5B2-43A0-893F-B1625285A878}" type="presParOf" srcId="{1E0BBC1A-C1B4-463A-82E9-EBACECE78ECB}" destId="{478C624E-FFAA-49F4-91F5-DB9A26ACCDED}" srcOrd="13" destOrd="0" presId="urn:microsoft.com/office/officeart/2005/8/layout/cycle6"/>
    <dgm:cxn modelId="{B2387684-3316-41B5-A167-594CAD586D3A}" type="presParOf" srcId="{1E0BBC1A-C1B4-463A-82E9-EBACECE78ECB}" destId="{05FA9504-3B77-415E-BBFA-8BF535A4F10F}" srcOrd="14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239BA2-6985-40D6-A58C-D7406DD36D64}">
      <dsp:nvSpPr>
        <dsp:cNvPr id="0" name=""/>
        <dsp:cNvSpPr/>
      </dsp:nvSpPr>
      <dsp:spPr>
        <a:xfrm>
          <a:off x="2881796" y="119"/>
          <a:ext cx="1941262" cy="1261820"/>
        </a:xfrm>
        <a:prstGeom prst="roundRect">
          <a:avLst/>
        </a:prstGeom>
        <a:solidFill>
          <a:srgbClr val="CCCC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Практические занятия на уроках</a:t>
          </a:r>
          <a:endParaRPr lang="ru-RU" sz="2100" b="1" kern="1200" dirty="0"/>
        </a:p>
      </dsp:txBody>
      <dsp:txXfrm>
        <a:off x="2881796" y="119"/>
        <a:ext cx="1941262" cy="1261820"/>
      </dsp:txXfrm>
    </dsp:sp>
    <dsp:sp modelId="{47ECE4CF-06C2-4BB9-A591-785D54A19EBB}">
      <dsp:nvSpPr>
        <dsp:cNvPr id="0" name=""/>
        <dsp:cNvSpPr/>
      </dsp:nvSpPr>
      <dsp:spPr>
        <a:xfrm>
          <a:off x="1332150" y="631029"/>
          <a:ext cx="5040555" cy="5040555"/>
        </a:xfrm>
        <a:custGeom>
          <a:avLst/>
          <a:gdLst/>
          <a:ahLst/>
          <a:cxnLst/>
          <a:rect l="0" t="0" r="0" b="0"/>
          <a:pathLst>
            <a:path>
              <a:moveTo>
                <a:pt x="3504235" y="200013"/>
              </a:moveTo>
              <a:arcTo wR="2520277" hR="2520277" stAng="17578825" swAng="196079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F11D1-ABC3-4CF8-AEFF-1ABBB25811AB}">
      <dsp:nvSpPr>
        <dsp:cNvPr id="0" name=""/>
        <dsp:cNvSpPr/>
      </dsp:nvSpPr>
      <dsp:spPr>
        <a:xfrm>
          <a:off x="5278723" y="1741588"/>
          <a:ext cx="1941262" cy="1261820"/>
        </a:xfrm>
        <a:prstGeom prst="roundRect">
          <a:avLst/>
        </a:prstGeom>
        <a:solidFill>
          <a:srgbClr val="FFFF99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Внеурочная деятельность</a:t>
          </a:r>
          <a:endParaRPr lang="ru-RU" sz="2100" b="1" kern="1200" dirty="0"/>
        </a:p>
      </dsp:txBody>
      <dsp:txXfrm>
        <a:off x="5278723" y="1741588"/>
        <a:ext cx="1941262" cy="1261820"/>
      </dsp:txXfrm>
    </dsp:sp>
    <dsp:sp modelId="{4642CDF2-7A97-48BD-BF3A-EBEC66C3AA41}">
      <dsp:nvSpPr>
        <dsp:cNvPr id="0" name=""/>
        <dsp:cNvSpPr/>
      </dsp:nvSpPr>
      <dsp:spPr>
        <a:xfrm>
          <a:off x="1332150" y="631029"/>
          <a:ext cx="5040555" cy="5040555"/>
        </a:xfrm>
        <a:custGeom>
          <a:avLst/>
          <a:gdLst/>
          <a:ahLst/>
          <a:cxnLst/>
          <a:rect l="0" t="0" r="0" b="0"/>
          <a:pathLst>
            <a:path>
              <a:moveTo>
                <a:pt x="5037106" y="2388485"/>
              </a:moveTo>
              <a:arcTo wR="2520277" hR="2520277" stAng="21420149" swAng="219573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2E8B9-C941-4A01-8874-95653B8525F6}">
      <dsp:nvSpPr>
        <dsp:cNvPr id="0" name=""/>
        <dsp:cNvSpPr/>
      </dsp:nvSpPr>
      <dsp:spPr>
        <a:xfrm>
          <a:off x="4363178" y="4559344"/>
          <a:ext cx="1941262" cy="1261820"/>
        </a:xfrm>
        <a:prstGeom prst="roundRect">
          <a:avLst/>
        </a:prstGeom>
        <a:solidFill>
          <a:srgbClr val="FF9999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Летняя трудовая практика </a:t>
          </a:r>
          <a:endParaRPr lang="ru-RU" sz="2100" b="1" kern="1200" dirty="0"/>
        </a:p>
      </dsp:txBody>
      <dsp:txXfrm>
        <a:off x="4363178" y="4559344"/>
        <a:ext cx="1941262" cy="1261820"/>
      </dsp:txXfrm>
    </dsp:sp>
    <dsp:sp modelId="{1E2F33D3-1EDD-4BF4-835B-42048153B2BC}">
      <dsp:nvSpPr>
        <dsp:cNvPr id="0" name=""/>
        <dsp:cNvSpPr/>
      </dsp:nvSpPr>
      <dsp:spPr>
        <a:xfrm>
          <a:off x="1332150" y="631029"/>
          <a:ext cx="5040555" cy="5040555"/>
        </a:xfrm>
        <a:custGeom>
          <a:avLst/>
          <a:gdLst/>
          <a:ahLst/>
          <a:cxnLst/>
          <a:rect l="0" t="0" r="0" b="0"/>
          <a:pathLst>
            <a:path>
              <a:moveTo>
                <a:pt x="3021021" y="4990308"/>
              </a:moveTo>
              <a:arcTo wR="2520277" hR="2520277" stAng="4712393" swAng="137521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60494-800D-4323-B5E3-A448E2BEC8DD}">
      <dsp:nvSpPr>
        <dsp:cNvPr id="0" name=""/>
        <dsp:cNvSpPr/>
      </dsp:nvSpPr>
      <dsp:spPr>
        <a:xfrm>
          <a:off x="1400414" y="4559344"/>
          <a:ext cx="1941262" cy="1261820"/>
        </a:xfrm>
        <a:prstGeom prst="roundRect">
          <a:avLst/>
        </a:prstGeom>
        <a:solidFill>
          <a:srgbClr val="CC99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Трудовые десанты, субботники</a:t>
          </a:r>
          <a:endParaRPr lang="ru-RU" sz="2100" b="1" kern="1200" dirty="0"/>
        </a:p>
      </dsp:txBody>
      <dsp:txXfrm>
        <a:off x="1400414" y="4559344"/>
        <a:ext cx="1941262" cy="1261820"/>
      </dsp:txXfrm>
    </dsp:sp>
    <dsp:sp modelId="{4DFE0FF5-32EA-4163-9AD9-05254B4AB8FB}">
      <dsp:nvSpPr>
        <dsp:cNvPr id="0" name=""/>
        <dsp:cNvSpPr/>
      </dsp:nvSpPr>
      <dsp:spPr>
        <a:xfrm>
          <a:off x="1332150" y="631029"/>
          <a:ext cx="5040555" cy="5040555"/>
        </a:xfrm>
        <a:custGeom>
          <a:avLst/>
          <a:gdLst/>
          <a:ahLst/>
          <a:cxnLst/>
          <a:rect l="0" t="0" r="0" b="0"/>
          <a:pathLst>
            <a:path>
              <a:moveTo>
                <a:pt x="421037" y="3914907"/>
              </a:moveTo>
              <a:arcTo wR="2520277" hR="2520277" stAng="8784116" swAng="2195735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DC0DC-0150-41FB-8EC7-E39C3CD27C2A}">
      <dsp:nvSpPr>
        <dsp:cNvPr id="0" name=""/>
        <dsp:cNvSpPr/>
      </dsp:nvSpPr>
      <dsp:spPr>
        <a:xfrm>
          <a:off x="484870" y="1741588"/>
          <a:ext cx="1941262" cy="1261820"/>
        </a:xfrm>
        <a:prstGeom prst="roundRect">
          <a:avLst/>
        </a:prstGeom>
        <a:solidFill>
          <a:srgbClr val="FFCC99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Проект «Казачье подворье» </a:t>
          </a:r>
          <a:endParaRPr lang="ru-RU" sz="2100" b="1" kern="1200" dirty="0"/>
        </a:p>
      </dsp:txBody>
      <dsp:txXfrm>
        <a:off x="484870" y="1741588"/>
        <a:ext cx="1941262" cy="1261820"/>
      </dsp:txXfrm>
    </dsp:sp>
    <dsp:sp modelId="{05FA9504-3B77-415E-BBFA-8BF535A4F10F}">
      <dsp:nvSpPr>
        <dsp:cNvPr id="0" name=""/>
        <dsp:cNvSpPr/>
      </dsp:nvSpPr>
      <dsp:spPr>
        <a:xfrm>
          <a:off x="1332150" y="631029"/>
          <a:ext cx="5040555" cy="5040555"/>
        </a:xfrm>
        <a:custGeom>
          <a:avLst/>
          <a:gdLst/>
          <a:ahLst/>
          <a:cxnLst/>
          <a:rect l="0" t="0" r="0" b="0"/>
          <a:pathLst>
            <a:path>
              <a:moveTo>
                <a:pt x="439262" y="1098597"/>
              </a:moveTo>
              <a:arcTo wR="2520277" hR="2520277" stAng="12860376" swAng="1960799"/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5F89-A61F-4741-9042-37FFA640C0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81D58-C740-46F9-86B4-232B9238CA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9225-0CB9-4080-A55F-057D7441B5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49D21-9138-44B3-8E09-9D266EC71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9622-168A-49F6-A9FD-F18A8D4084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2832-558C-43D5-A51D-F1E566E484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4642-0862-4685-B66A-27BBC9E59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BCBE7-E369-442D-B3C8-51A7B1F9DA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F71E5-01FD-4917-BD09-E18C6E13DE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5693-223C-456A-BE3D-5E28681DD9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1773D-6268-497A-9121-B1DE019AAB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8F81-D150-466B-AFB8-456DB4895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9127F-BA28-4298-94C2-D4DA42E13A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E2FED-9E31-4A70-930C-21CA4C72C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2CF5-1951-40B5-B171-53797A7020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6D07-7BBA-4D63-BAE1-AE8098B3EE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FC8A-45A5-41B7-800F-4DFF469AD0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815FC-3314-47A3-A4EF-3D354A2DC8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6844-03E2-4FCD-8A78-E08D371D22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A89A-EA7D-4398-A663-5E9F26895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5A20-D5EC-4989-97DB-E7A02CE5FD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8329-B4AE-459F-8D54-26AB1199A7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2E34-D543-4157-85A3-D9F38DBB1F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F36B-A2D4-455F-BB59-F4EDC035FE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BA38-C39D-408C-B702-E6A7110A3A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50C14-1EBB-4BD1-A712-B2C5B4B4C1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49F2-8C06-4420-82A1-4F31AF26BD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55FC1-1266-46E9-98BC-D9CC4526F3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C026-6D5C-4F03-BAEE-C7D19F1448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70F1-8361-4936-B9AB-75606378BE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8E28-5891-4EE4-A59F-01F1592FD8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EBD0C-2EE1-403E-86FA-C0EF5ACF8F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6BD9-E74B-4B8C-9409-B58AE06324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6F60E-7976-4E9E-9FB0-34142CD9A1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21EF7-E21F-42B4-9285-1484303B68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86E10-DD02-4DD1-829C-07DD7F5F1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FD94-D3E7-49DA-80B3-4A11DC193F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50455-601A-40D1-B575-10579B6EC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80F8B-330E-400A-9A55-6F3C73B8292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0EE4F-A8EB-4710-82FB-52C2BF9F6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BFEC-7FF9-4C81-8CE3-EF96AFBBED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D6D37-86CC-4FA1-A0D4-6B84A9CA1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78FB-BAAA-4523-B571-3FF1CB5CDF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FF3C8-BB0C-434A-9021-A904DF821E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47428C-3FF9-4398-9D9C-5E0DF4646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CF1E6C-8A91-443E-AB19-52EF3E84979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B56440-496F-4DEB-BE07-9506BCC39C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D0478F-E69B-4E43-B14F-A108156850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28@tihor.kubannet.ru" TargetMode="External"/><Relationship Id="rId2" Type="http://schemas.openxmlformats.org/officeDocument/2006/relationships/hyperlink" Target="http://school28-tih.ucoz.ru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91822" cy="5760640"/>
          </a:xfrm>
          <a:solidFill>
            <a:srgbClr val="FFFF00">
              <a:alpha val="88000"/>
            </a:srgbClr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  <a:t>Модель трудового обучения </a:t>
            </a:r>
            <a:b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  <a:t>и воспитания учащихся </a:t>
            </a:r>
            <a:b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  <a:t>на основе работы школьного учебно-опытного участка</a:t>
            </a:r>
            <a:r>
              <a:rPr lang="ru-RU" sz="3600" b="1" dirty="0" smtClean="0">
                <a:solidFill>
                  <a:srgbClr val="99000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Авторы: </a:t>
            </a:r>
            <a:b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Дон Е.Г., учитель географии и экологии,</a:t>
            </a:r>
            <a:b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err="1" smtClean="0">
                <a:solidFill>
                  <a:srgbClr val="990000"/>
                </a:solidFill>
                <a:latin typeface="Bookman Old Style" pitchFamily="18" charset="0"/>
              </a:rPr>
              <a:t>Василяка</a:t>
            </a: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 Т.В., учитель химии и биологии, </a:t>
            </a:r>
            <a:b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заведующая учебным опытным участком</a:t>
            </a:r>
            <a:b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МБОУ СОШ № 28 </a:t>
            </a:r>
            <a:b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ст.Еремизино-Борисовской</a:t>
            </a:r>
            <a:b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990000"/>
                </a:solidFill>
                <a:latin typeface="Bookman Old Style" pitchFamily="18" charset="0"/>
              </a:rPr>
              <a:t>МО Тихорецкий район</a:t>
            </a:r>
            <a:endParaRPr lang="ru-RU" sz="3100" b="1" dirty="0">
              <a:solidFill>
                <a:srgbClr val="99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91822" cy="5760640"/>
          </a:xfrm>
          <a:solidFill>
            <a:srgbClr val="FFFF00">
              <a:alpha val="88000"/>
            </a:srgb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  <a:t>МБОУ СОШ № 28 </a:t>
            </a:r>
            <a:b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  <a:t>ст.Еремизино-Борисовской</a:t>
            </a:r>
            <a:b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990000"/>
                </a:solidFill>
                <a:latin typeface="Bookman Old Style" pitchFamily="18" charset="0"/>
              </a:rPr>
              <a:t>МО Тихорецкий район</a:t>
            </a: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>Директор  - Сергеева Татьяна Олеговна</a:t>
            </a:r>
            <a:b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/>
            </a:r>
            <a:b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>сайт в сети интернет: </a:t>
            </a:r>
            <a:r>
              <a:rPr lang="en-US" sz="2800" dirty="0" smtClean="0">
                <a:solidFill>
                  <a:srgbClr val="990000"/>
                </a:solidFill>
                <a:latin typeface="Bookman Old Style" pitchFamily="18" charset="0"/>
                <a:hlinkClick r:id="rId2"/>
              </a:rPr>
              <a:t>http://</a:t>
            </a:r>
            <a:r>
              <a:rPr lang="en-US" sz="2800" dirty="0" smtClean="0">
                <a:solidFill>
                  <a:srgbClr val="990000"/>
                </a:solidFill>
                <a:latin typeface="Bookman Old Style" pitchFamily="18" charset="0"/>
                <a:hlinkClick r:id="rId2"/>
              </a:rPr>
              <a:t>school28-tih.edusite.ru</a:t>
            </a:r>
            <a:r>
              <a:rPr lang="en-US" sz="2800" dirty="0" smtClean="0">
                <a:solidFill>
                  <a:srgbClr val="990000"/>
                </a:solidFill>
                <a:latin typeface="Bookman Old Style" pitchFamily="18" charset="0"/>
                <a:hlinkClick r:id="rId2"/>
              </a:rPr>
              <a:t>/</a:t>
            </a: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> </a:t>
            </a:r>
            <a:b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>Телефон – 8-86196-92294</a:t>
            </a:r>
            <a:b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en-US" sz="2800" dirty="0" smtClean="0">
                <a:solidFill>
                  <a:srgbClr val="990000"/>
                </a:solidFill>
                <a:latin typeface="Bookman Old Style" pitchFamily="18" charset="0"/>
              </a:rPr>
              <a:t>e-mail:</a:t>
            </a: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solidFill>
                  <a:srgbClr val="990000"/>
                </a:solidFill>
                <a:latin typeface="Bookman Old Style" pitchFamily="18" charset="0"/>
                <a:hlinkClick r:id="rId3"/>
              </a:rPr>
              <a:t>School28@tihor.kubannet.ru</a:t>
            </a:r>
            <a:r>
              <a:rPr lang="ru-RU" sz="2800" dirty="0" smtClean="0">
                <a:solidFill>
                  <a:srgbClr val="990000"/>
                </a:solidFill>
                <a:latin typeface="Bookman Old Style" pitchFamily="18" charset="0"/>
              </a:rPr>
              <a:t> </a:t>
            </a:r>
            <a:endParaRPr lang="ru-RU" sz="2800" dirty="0">
              <a:solidFill>
                <a:srgbClr val="99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404664"/>
          <a:ext cx="770485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7744" y="2636912"/>
            <a:ext cx="3692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Школьный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учебно-опытный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участок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648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Цели и задачи деятельности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школьного учебно-опытного участка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12776"/>
            <a:ext cx="734481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совершенствование знаний по биологии, экологии, трудовому обучению;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формирование интеллектуальных и практических умений, связанных с проведением наблюдений  и опытов с оценкой состояния окружающей среды на территории школы; </a:t>
            </a:r>
            <a:endParaRPr lang="ru-RU" sz="2000" b="1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развитие интереса учащихся к изучению растений;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формирование у учащихся ответственного отношения к труду, к окружающей среде, к деятельности по ее сохранению и улучшению;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развитие эстетических чувств школьников;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 развитие интереса школьников к профессиям, связанным с сельскохозяйственным трудом.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488832" cy="8640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Основные  принципы организации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модели трудового обучения и воспитания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7416824" cy="4351338"/>
          </a:xfrm>
        </p:spPr>
        <p:txBody>
          <a:bodyPr/>
          <a:lstStyle/>
          <a:p>
            <a:r>
              <a:rPr lang="ru-RU" sz="4000" dirty="0" smtClean="0"/>
              <a:t>Принцип преемственности в обучении и воспитании.</a:t>
            </a:r>
          </a:p>
          <a:p>
            <a:r>
              <a:rPr lang="ru-RU" sz="4000" dirty="0" smtClean="0"/>
              <a:t>Принцип непрерывности образовательного процесса.</a:t>
            </a:r>
          </a:p>
          <a:p>
            <a:r>
              <a:rPr lang="ru-RU" sz="4000" dirty="0" smtClean="0"/>
              <a:t>Личностно ориентированный подход.</a:t>
            </a:r>
          </a:p>
          <a:p>
            <a:r>
              <a:rPr lang="ru-RU" sz="4000" dirty="0" smtClean="0"/>
              <a:t>Принцип партнерства.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476672"/>
            <a:ext cx="46085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«Влияние 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пасынкования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урожайность огурцов сорта «Феникс»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василяка.jpeg"/>
          <p:cNvPicPr>
            <a:picLocks noChangeAspect="1"/>
          </p:cNvPicPr>
          <p:nvPr/>
        </p:nvPicPr>
        <p:blipFill>
          <a:blip r:embed="rId2" cstate="screen"/>
          <a:srcRect l="2759" r="3439"/>
          <a:stretch>
            <a:fillRect/>
          </a:stretch>
        </p:blipFill>
        <p:spPr>
          <a:xfrm rot="10800000">
            <a:off x="4331623" y="0"/>
            <a:ext cx="481237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0" y="3717032"/>
            <a:ext cx="31683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Опыт «</a:t>
            </a: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Сортоизучение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фасоли»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3" descr="василяка.jpeg1.jpeg"/>
          <p:cNvPicPr>
            <a:picLocks noChangeAspect="1"/>
          </p:cNvPicPr>
          <p:nvPr/>
        </p:nvPicPr>
        <p:blipFill>
          <a:blip r:embed="rId3" cstate="screen"/>
          <a:srcRect l="13588" r="6733" b="2899"/>
          <a:stretch>
            <a:fillRect/>
          </a:stretch>
        </p:blipFill>
        <p:spPr bwMode="auto">
          <a:xfrm rot="10800000">
            <a:off x="0" y="3140820"/>
            <a:ext cx="4680519" cy="371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548680"/>
            <a:ext cx="4690864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«Сравнительная характеристика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сортов лука»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василяка.jpeg2.jpeg.jpeg"/>
          <p:cNvPicPr>
            <a:picLocks noChangeAspect="1"/>
          </p:cNvPicPr>
          <p:nvPr/>
        </p:nvPicPr>
        <p:blipFill>
          <a:blip r:embed="rId2" cstate="screen"/>
          <a:srcRect r="13003"/>
          <a:stretch>
            <a:fillRect/>
          </a:stretch>
        </p:blipFill>
        <p:spPr>
          <a:xfrm rot="10800000">
            <a:off x="4788024" y="0"/>
            <a:ext cx="4355975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василяка.jpeg3.jpeg.jpeg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0800000">
            <a:off x="-2" y="3284984"/>
            <a:ext cx="5580113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4437112"/>
            <a:ext cx="216024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Первые плоды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греческого кабачка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836712"/>
            <a:ext cx="3466728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Расправление плетей,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подсыпка почвы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 плетям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василяка.jpeg4jpeg.jpeg.jpeg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29261" y="0"/>
            <a:ext cx="561474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василяка.jpeg5jpeg.jpeg.jpeg.jpeg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3488522"/>
            <a:ext cx="4968552" cy="3369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4581128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Уборка урожая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греческих кабачков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836712"/>
            <a:ext cx="288032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Прополка делянок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лука-репки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5" descr="василяка.jpeg6jpeg.jpeg.jpeg.jpeg.jpeg.jpe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995937" y="0"/>
            <a:ext cx="5148064" cy="333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василяка.jpeg7jpeg.jpeg.jpeg.jpeg.jpeg.jpeg.jpeg"/>
          <p:cNvPicPr>
            <a:picLocks noChangeAspect="1"/>
          </p:cNvPicPr>
          <p:nvPr/>
        </p:nvPicPr>
        <p:blipFill>
          <a:blip r:embed="rId3" cstate="screen"/>
          <a:srcRect l="2142" t="1667" r="4683" b="4955"/>
          <a:stretch>
            <a:fillRect/>
          </a:stretch>
        </p:blipFill>
        <p:spPr>
          <a:xfrm>
            <a:off x="0" y="3219854"/>
            <a:ext cx="5652120" cy="3638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429309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Рыхление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и прорывка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+mj-lt"/>
              </a:rPr>
              <a:t>делянок кукурузы  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88832" cy="8640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Результативность деятельности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школьного учебно-опытного участка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7488832" cy="5400600"/>
          </a:xfrm>
        </p:spPr>
        <p:txBody>
          <a:bodyPr/>
          <a:lstStyle/>
          <a:p>
            <a:pPr algn="just"/>
            <a:r>
              <a:rPr lang="ru-RU" sz="3200" dirty="0" smtClean="0"/>
              <a:t>Сбор урожая овощных культур.</a:t>
            </a:r>
          </a:p>
          <a:p>
            <a:pPr algn="just"/>
            <a:r>
              <a:rPr lang="ru-RU" sz="3200" dirty="0" smtClean="0"/>
              <a:t>Витаминизация школьного питания.</a:t>
            </a:r>
          </a:p>
          <a:p>
            <a:pPr algn="just"/>
            <a:r>
              <a:rPr lang="ru-RU" sz="3200" dirty="0" smtClean="0"/>
              <a:t>Представление  продукции школьного УОУ на сельских праздниках и  ярмарках.</a:t>
            </a:r>
          </a:p>
          <a:p>
            <a:pPr algn="just"/>
            <a:r>
              <a:rPr lang="ru-RU" sz="3200" dirty="0" smtClean="0"/>
              <a:t>Профориентация учащихся в ОО.</a:t>
            </a:r>
          </a:p>
          <a:p>
            <a:pPr algn="just"/>
            <a:r>
              <a:rPr lang="ru-RU" sz="3200" dirty="0" smtClean="0"/>
              <a:t>Поступление выпускников ОО в вузы аграрного сектора региона с последующим трудоустройством в сфере сельского хозяйства МО Тихорецкий район.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223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Модель трудового обучения  и воспитания учащихся  на основе работы школьного учебно-опытного участка  Авторы:  Дон Е.Г., учитель географии и экологии, Василяка Т.В., учитель химии и биологии,  заведующая учебным опытным участком МБОУ СОШ № 28  ст.Еремизино-Борисовской МО Тихорецкий район</vt:lpstr>
      <vt:lpstr>Слайд 2</vt:lpstr>
      <vt:lpstr>Слайд 3</vt:lpstr>
      <vt:lpstr>  Основные  принципы организации  модели трудового обучения и воспитания </vt:lpstr>
      <vt:lpstr>Слайд 5</vt:lpstr>
      <vt:lpstr>Слайд 6</vt:lpstr>
      <vt:lpstr>Слайд 7</vt:lpstr>
      <vt:lpstr>Слайд 8</vt:lpstr>
      <vt:lpstr>  Результативность деятельности школьного учебно-опытного участка </vt:lpstr>
      <vt:lpstr>МБОУ СОШ № 28  ст.Еремизино-Борисовской МО Тихорецкий район  Директор  - Сергеева Татьяна Олеговна  сайт в сети интернет: http://school28-tih.edusite.ru/  Телефон – 8-86196-92294 e-mail: School28@tihor.kubannet.ru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«Влияние пасынкования на урожайность огурцов сорта «Феникс»</dc:title>
  <dc:creator>user</dc:creator>
  <cp:lastModifiedBy>user</cp:lastModifiedBy>
  <cp:revision>30</cp:revision>
  <dcterms:created xsi:type="dcterms:W3CDTF">2015-10-06T10:09:10Z</dcterms:created>
  <dcterms:modified xsi:type="dcterms:W3CDTF">2016-07-11T10:18:48Z</dcterms:modified>
</cp:coreProperties>
</file>